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2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8.wmf"/><Relationship Id="rId4"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638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0956FF2-AA14-496C-B8BE-765907ECEF0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66A601-4BC1-48FB-9E02-9764A5A6B27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48C490-DD2B-47EE-9FA3-173C2A55CEA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8FCFA9-2235-4557-AF55-BEFA1745C19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0C3F7E6-9C5B-46A8-A029-F2C7B2E3BB8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A2C4529A-5D6D-467C-AB15-891F3C5FFD6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B44710-001B-4BCF-AD9B-539230641D8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AD8878-E11D-4EC8-A27A-EA975E529E0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BF9D17-B9AA-4D9F-9868-AAB763E4345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7A20FAA-7DB4-4323-A1E4-F259E27085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6C3F1D5-6F19-4ADD-ACA4-95C786E4F67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910192A-B539-45AA-9FB1-5C35FBE88F5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CC7CFD-9564-4D5D-9CB1-FDA83DB60E7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687E5A-ED38-4CD3-8341-163858C7FCC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E2528CD-0B00-4A8D-8677-73FF8299285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oleObject" Target="../embeddings/oleObject6.bin"/><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he-IL" sz="4000" b="1"/>
              <a:t>שיטות רקורסיביות למציאת וקטור הפתרונות</a:t>
            </a:r>
            <a:endParaRPr lang="en-US" sz="4000" b="1"/>
          </a:p>
        </p:txBody>
      </p:sp>
      <p:sp>
        <p:nvSpPr>
          <p:cNvPr id="4099" name="Rectangle 3"/>
          <p:cNvSpPr>
            <a:spLocks noGrp="1" noChangeArrowheads="1"/>
          </p:cNvSpPr>
          <p:nvPr>
            <p:ph type="body" idx="1"/>
          </p:nvPr>
        </p:nvSpPr>
        <p:spPr/>
        <p:txBody>
          <a:bodyPr/>
          <a:lstStyle/>
          <a:p>
            <a:pPr algn="r" rtl="1">
              <a:lnSpc>
                <a:spcPct val="80000"/>
              </a:lnSpc>
              <a:buFontTx/>
              <a:buNone/>
            </a:pPr>
            <a:endParaRPr lang="he-IL" sz="2800" u="sng"/>
          </a:p>
          <a:p>
            <a:pPr algn="r" rtl="1">
              <a:lnSpc>
                <a:spcPct val="80000"/>
              </a:lnSpc>
            </a:pPr>
            <a:r>
              <a:rPr lang="he-IL" sz="2800" u="sng"/>
              <a:t>רעיון השיטה</a:t>
            </a:r>
            <a:r>
              <a:rPr lang="ar-SA" sz="2800"/>
              <a:t>: </a:t>
            </a:r>
            <a:r>
              <a:rPr lang="he-IL" sz="2800"/>
              <a:t>פתרון איטרטיבי של </a:t>
            </a:r>
            <a:r>
              <a:rPr lang="en-US" sz="2800"/>
              <a:t>Ax=b</a:t>
            </a:r>
            <a:r>
              <a:rPr lang="ar-SA" sz="2800"/>
              <a:t>.</a:t>
            </a:r>
            <a:r>
              <a:rPr lang="he-IL" sz="2800"/>
              <a:t>תזכורת:</a:t>
            </a:r>
          </a:p>
          <a:p>
            <a:pPr algn="r" rtl="1">
              <a:lnSpc>
                <a:spcPct val="80000"/>
              </a:lnSpc>
            </a:pPr>
            <a:r>
              <a:rPr lang="he-IL" sz="2800"/>
              <a:t>מטריצה אלכסונית זוהי מטריצה שרק באיברי האלכסון יש מקדמים וכל השאר אפסים </a:t>
            </a:r>
          </a:p>
          <a:p>
            <a:pPr algn="r" rtl="1">
              <a:lnSpc>
                <a:spcPct val="80000"/>
              </a:lnSpc>
            </a:pPr>
            <a:r>
              <a:rPr lang="he-IL" sz="2800"/>
              <a:t>כל מטריצה </a:t>
            </a:r>
            <a:r>
              <a:rPr lang="en-US" sz="2800"/>
              <a:t>A</a:t>
            </a:r>
            <a:r>
              <a:rPr lang="he-IL" sz="2800"/>
              <a:t> יכולה להתפרק למטריצה </a:t>
            </a:r>
            <a:r>
              <a:rPr lang="en-US" sz="2800"/>
              <a:t>L+D+U  </a:t>
            </a:r>
            <a:r>
              <a:rPr lang="he-IL" sz="2800"/>
              <a:t> כך שאיברי </a:t>
            </a:r>
            <a:r>
              <a:rPr lang="en-US" sz="2800"/>
              <a:t>L</a:t>
            </a:r>
            <a:r>
              <a:rPr lang="he-IL" sz="2800"/>
              <a:t> הם המשולש התחתון </a:t>
            </a:r>
            <a:r>
              <a:rPr lang="en-US" sz="2800"/>
              <a:t>D</a:t>
            </a:r>
            <a:r>
              <a:rPr lang="he-IL" sz="2800"/>
              <a:t> זה האלכסון ו </a:t>
            </a:r>
            <a:r>
              <a:rPr lang="en-US" sz="2800"/>
              <a:t>U </a:t>
            </a:r>
            <a:r>
              <a:rPr lang="he-IL" sz="2800"/>
              <a:t>זה איברי המשולש העליון</a:t>
            </a:r>
          </a:p>
          <a:p>
            <a:pPr algn="r" rtl="1">
              <a:lnSpc>
                <a:spcPct val="80000"/>
              </a:lnSpc>
            </a:pPr>
            <a:r>
              <a:rPr lang="he-IL" sz="2800"/>
              <a:t>שיטה תתכנס באופן ודאי אם כל איברי האלכסון של מטריצה </a:t>
            </a:r>
            <a:r>
              <a:rPr lang="en-US" sz="2800"/>
              <a:t>A</a:t>
            </a:r>
            <a:r>
              <a:rPr lang="he-IL" sz="2800"/>
              <a:t> יהיו גדולים בערך מוחלט מסכום שאר חבריהם לשורה , או אם הערך העצמי הגדול ביותר של מטריצת </a:t>
            </a:r>
            <a:r>
              <a:rPr lang="en-US" sz="2800"/>
              <a:t>H</a:t>
            </a:r>
            <a:r>
              <a:rPr lang="he-IL" sz="2800"/>
              <a:t> יהיה קטן מאחד.</a:t>
            </a:r>
          </a:p>
          <a:p>
            <a:pPr algn="r" rtl="1">
              <a:lnSpc>
                <a:spcPct val="80000"/>
              </a:lnSpc>
              <a:buFontTx/>
              <a:buNone/>
            </a:pPr>
            <a:endParaRPr lang="en-US" sz="2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he-IL"/>
              <a:t>דוגמא</a:t>
            </a:r>
            <a:endParaRPr lang="en-US"/>
          </a:p>
        </p:txBody>
      </p:sp>
      <p:graphicFrame>
        <p:nvGraphicFramePr>
          <p:cNvPr id="13315" name="Object 3"/>
          <p:cNvGraphicFramePr>
            <a:graphicFrameLocks noChangeAspect="1"/>
          </p:cNvGraphicFramePr>
          <p:nvPr>
            <p:ph sz="half" idx="1"/>
          </p:nvPr>
        </p:nvGraphicFramePr>
        <p:xfrm>
          <a:off x="2335213" y="1844675"/>
          <a:ext cx="2601912" cy="1079500"/>
        </p:xfrm>
        <a:graphic>
          <a:graphicData uri="http://schemas.openxmlformats.org/presentationml/2006/ole">
            <p:oleObj spid="_x0000_s13315" name="Equation" r:id="rId3" imgW="1714320" imgH="711000" progId="Equation.DSMT4">
              <p:embed/>
            </p:oleObj>
          </a:graphicData>
        </a:graphic>
      </p:graphicFrame>
      <p:graphicFrame>
        <p:nvGraphicFramePr>
          <p:cNvPr id="13316" name="Object 4"/>
          <p:cNvGraphicFramePr>
            <a:graphicFrameLocks noChangeAspect="1"/>
          </p:cNvGraphicFramePr>
          <p:nvPr>
            <p:ph sz="quarter" idx="2"/>
          </p:nvPr>
        </p:nvGraphicFramePr>
        <p:xfrm>
          <a:off x="4086225" y="3065463"/>
          <a:ext cx="985838" cy="1150937"/>
        </p:xfrm>
        <a:graphic>
          <a:graphicData uri="http://schemas.openxmlformats.org/presentationml/2006/ole">
            <p:oleObj spid="_x0000_s13316" name="Equation" r:id="rId4" imgW="609480" imgH="711000" progId="Equation.DSMT4">
              <p:embed/>
            </p:oleObj>
          </a:graphicData>
        </a:graphic>
      </p:graphicFrame>
      <p:sp>
        <p:nvSpPr>
          <p:cNvPr id="13317" name="Text Box 5"/>
          <p:cNvSpPr txBox="1">
            <a:spLocks noChangeArrowheads="1"/>
          </p:cNvSpPr>
          <p:nvPr/>
        </p:nvSpPr>
        <p:spPr bwMode="auto">
          <a:xfrm>
            <a:off x="755650" y="1412875"/>
            <a:ext cx="7489825"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3318" name="Text Box 6"/>
          <p:cNvSpPr txBox="1">
            <a:spLocks noChangeArrowheads="1"/>
          </p:cNvSpPr>
          <p:nvPr/>
        </p:nvSpPr>
        <p:spPr bwMode="auto">
          <a:xfrm>
            <a:off x="4787900" y="1700213"/>
            <a:ext cx="3097213" cy="457200"/>
          </a:xfrm>
          <a:prstGeom prst="rect">
            <a:avLst/>
          </a:prstGeom>
          <a:noFill/>
          <a:ln w="9525">
            <a:noFill/>
            <a:miter lim="800000"/>
            <a:headEnd/>
            <a:tailEnd/>
          </a:ln>
          <a:effectLst/>
        </p:spPr>
        <p:txBody>
          <a:bodyPr>
            <a:spAutoFit/>
          </a:bodyPr>
          <a:lstStyle/>
          <a:p>
            <a:pPr algn="r" rtl="1">
              <a:spcBef>
                <a:spcPct val="50000"/>
              </a:spcBef>
            </a:pPr>
            <a:r>
              <a:rPr lang="he-IL" sz="2400"/>
              <a:t>נתונה המערכת הבאה</a:t>
            </a:r>
            <a:r>
              <a:rPr lang="he-IL"/>
              <a:t>:</a:t>
            </a:r>
            <a:endParaRPr lang="en-US"/>
          </a:p>
        </p:txBody>
      </p:sp>
      <p:sp>
        <p:nvSpPr>
          <p:cNvPr id="13319" name="Text Box 7"/>
          <p:cNvSpPr txBox="1">
            <a:spLocks noChangeArrowheads="1"/>
          </p:cNvSpPr>
          <p:nvPr/>
        </p:nvSpPr>
        <p:spPr bwMode="auto">
          <a:xfrm>
            <a:off x="5219700" y="2924175"/>
            <a:ext cx="3313113" cy="457200"/>
          </a:xfrm>
          <a:prstGeom prst="rect">
            <a:avLst/>
          </a:prstGeom>
          <a:noFill/>
          <a:ln w="9525">
            <a:noFill/>
            <a:miter lim="800000"/>
            <a:headEnd/>
            <a:tailEnd/>
          </a:ln>
          <a:effectLst/>
        </p:spPr>
        <p:txBody>
          <a:bodyPr>
            <a:spAutoFit/>
          </a:bodyPr>
          <a:lstStyle/>
          <a:p>
            <a:pPr>
              <a:spcBef>
                <a:spcPct val="50000"/>
              </a:spcBef>
            </a:pPr>
            <a:r>
              <a:rPr lang="he-IL" sz="2400"/>
              <a:t>שפתרונה האמיתי הוא</a:t>
            </a:r>
            <a:endParaRPr lang="en-US" sz="2400"/>
          </a:p>
        </p:txBody>
      </p:sp>
      <p:sp>
        <p:nvSpPr>
          <p:cNvPr id="13320" name="Text Box 8"/>
          <p:cNvSpPr txBox="1">
            <a:spLocks noChangeArrowheads="1"/>
          </p:cNvSpPr>
          <p:nvPr/>
        </p:nvSpPr>
        <p:spPr bwMode="auto">
          <a:xfrm>
            <a:off x="5292725" y="4292600"/>
            <a:ext cx="2592388" cy="641350"/>
          </a:xfrm>
          <a:prstGeom prst="rect">
            <a:avLst/>
          </a:prstGeom>
          <a:noFill/>
          <a:ln w="9525">
            <a:noFill/>
            <a:miter lim="800000"/>
            <a:headEnd/>
            <a:tailEnd/>
          </a:ln>
          <a:effectLst/>
        </p:spPr>
        <p:txBody>
          <a:bodyPr>
            <a:spAutoFit/>
          </a:bodyPr>
          <a:lstStyle/>
          <a:p>
            <a:pPr algn="r" rtl="1">
              <a:spcBef>
                <a:spcPct val="50000"/>
              </a:spcBef>
            </a:pPr>
            <a:r>
              <a:rPr lang="he-IL"/>
              <a:t>נבנה פתרון איטרטיבי בשיטת גאוס זיידל</a:t>
            </a:r>
            <a:endParaRPr lang="en-US"/>
          </a:p>
        </p:txBody>
      </p:sp>
      <p:graphicFrame>
        <p:nvGraphicFramePr>
          <p:cNvPr id="13321" name="Object 9"/>
          <p:cNvGraphicFramePr>
            <a:graphicFrameLocks noChangeAspect="1"/>
          </p:cNvGraphicFramePr>
          <p:nvPr>
            <p:ph sz="quarter" idx="3"/>
          </p:nvPr>
        </p:nvGraphicFramePr>
        <p:xfrm>
          <a:off x="179388" y="4489450"/>
          <a:ext cx="5688012" cy="2063750"/>
        </p:xfrm>
        <a:graphic>
          <a:graphicData uri="http://schemas.openxmlformats.org/presentationml/2006/ole">
            <p:oleObj spid="_x0000_s13321" name="Equation" r:id="rId5" imgW="4444920" imgH="16128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940425" y="476250"/>
            <a:ext cx="2952750" cy="366713"/>
          </a:xfrm>
          <a:prstGeom prst="rect">
            <a:avLst/>
          </a:prstGeom>
          <a:noFill/>
          <a:ln w="9525">
            <a:noFill/>
            <a:miter lim="800000"/>
            <a:headEnd/>
            <a:tailEnd/>
          </a:ln>
          <a:effectLst/>
        </p:spPr>
        <p:txBody>
          <a:bodyPr>
            <a:spAutoFit/>
          </a:bodyPr>
          <a:lstStyle/>
          <a:p>
            <a:pPr algn="r" rtl="1">
              <a:spcBef>
                <a:spcPct val="50000"/>
              </a:spcBef>
            </a:pPr>
            <a:r>
              <a:rPr lang="he-IL"/>
              <a:t>ניחוש התחלתי </a:t>
            </a:r>
            <a:r>
              <a:rPr lang="en-US"/>
              <a:t>  x=(0,0,0)</a:t>
            </a:r>
          </a:p>
        </p:txBody>
      </p:sp>
      <p:graphicFrame>
        <p:nvGraphicFramePr>
          <p:cNvPr id="14339" name="Object 3"/>
          <p:cNvGraphicFramePr>
            <a:graphicFrameLocks noChangeAspect="1"/>
          </p:cNvGraphicFramePr>
          <p:nvPr/>
        </p:nvGraphicFramePr>
        <p:xfrm>
          <a:off x="815975" y="809625"/>
          <a:ext cx="6983413" cy="5695950"/>
        </p:xfrm>
        <a:graphic>
          <a:graphicData uri="http://schemas.openxmlformats.org/presentationml/2006/ole">
            <p:oleObj spid="_x0000_s14339" name="Equation" r:id="rId3" imgW="3695400" imgH="2641320" progId="Equation.DSMT4">
              <p:embed/>
            </p:oleObj>
          </a:graphicData>
        </a:graphic>
      </p:graphicFrame>
      <p:sp>
        <p:nvSpPr>
          <p:cNvPr id="14340" name="Text Box 4"/>
          <p:cNvSpPr txBox="1">
            <a:spLocks noChangeArrowheads="1"/>
          </p:cNvSpPr>
          <p:nvPr/>
        </p:nvSpPr>
        <p:spPr bwMode="auto">
          <a:xfrm>
            <a:off x="5003800" y="5949950"/>
            <a:ext cx="3168650" cy="366713"/>
          </a:xfrm>
          <a:prstGeom prst="rect">
            <a:avLst/>
          </a:prstGeom>
          <a:noFill/>
          <a:ln w="9525">
            <a:noFill/>
            <a:miter lim="800000"/>
            <a:headEnd/>
            <a:tailEnd/>
          </a:ln>
          <a:effectLst/>
        </p:spPr>
        <p:txBody>
          <a:bodyPr>
            <a:spAutoFit/>
          </a:bodyPr>
          <a:lstStyle/>
          <a:p>
            <a:pPr algn="r" rtl="1">
              <a:spcBef>
                <a:spcPct val="50000"/>
              </a:spcBef>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42863" y="1028700"/>
          <a:ext cx="8915400" cy="5094288"/>
        </p:xfrm>
        <a:graphic>
          <a:graphicData uri="http://schemas.openxmlformats.org/presentationml/2006/ole">
            <p:oleObj spid="_x0000_s15362" name="Equation" r:id="rId3" imgW="4622760" imgH="2641320" progId="Equation.DSMT4">
              <p:embed/>
            </p:oleObj>
          </a:graphicData>
        </a:graphic>
      </p:graphicFrame>
      <p:sp>
        <p:nvSpPr>
          <p:cNvPr id="15363" name="Text Box 3"/>
          <p:cNvSpPr txBox="1">
            <a:spLocks noChangeArrowheads="1"/>
          </p:cNvSpPr>
          <p:nvPr/>
        </p:nvSpPr>
        <p:spPr bwMode="auto">
          <a:xfrm>
            <a:off x="5219700" y="5229225"/>
            <a:ext cx="3600450" cy="641350"/>
          </a:xfrm>
          <a:prstGeom prst="rect">
            <a:avLst/>
          </a:prstGeom>
          <a:noFill/>
          <a:ln w="9525">
            <a:noFill/>
            <a:miter lim="800000"/>
            <a:headEnd/>
            <a:tailEnd/>
          </a:ln>
          <a:effectLst/>
        </p:spPr>
        <p:txBody>
          <a:bodyPr>
            <a:spAutoFit/>
          </a:bodyPr>
          <a:lstStyle/>
          <a:p>
            <a:pPr algn="r" rtl="1">
              <a:spcBef>
                <a:spcPct val="50000"/>
              </a:spcBef>
            </a:pPr>
            <a:r>
              <a:rPr lang="he-IL"/>
              <a:t>לאחר 9 איטרציות מגיעים לפיתרון אמיתי</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rtl="1"/>
            <a:r>
              <a:rPr lang="he-IL"/>
              <a:t>פירוק </a:t>
            </a:r>
            <a:r>
              <a:rPr lang="en-US"/>
              <a:t>QR</a:t>
            </a:r>
          </a:p>
        </p:txBody>
      </p:sp>
      <p:sp>
        <p:nvSpPr>
          <p:cNvPr id="20483" name="Rectangle 3"/>
          <p:cNvSpPr>
            <a:spLocks noGrp="1" noChangeArrowheads="1"/>
          </p:cNvSpPr>
          <p:nvPr>
            <p:ph type="body" idx="1"/>
          </p:nvPr>
        </p:nvSpPr>
        <p:spPr/>
        <p:txBody>
          <a:bodyPr/>
          <a:lstStyle/>
          <a:p>
            <a:pPr algn="r" rtl="1">
              <a:lnSpc>
                <a:spcPct val="90000"/>
              </a:lnSpc>
              <a:buFontTx/>
              <a:buNone/>
            </a:pPr>
            <a:r>
              <a:rPr lang="he-IL" sz="2800"/>
              <a:t>לכל מטריצה </a:t>
            </a:r>
            <a:r>
              <a:rPr lang="en-US" sz="2800"/>
              <a:t>A</a:t>
            </a:r>
            <a:r>
              <a:rPr lang="he-IL" sz="2800"/>
              <a:t> ישנו פירוק </a:t>
            </a:r>
            <a:r>
              <a:rPr lang="en-US" sz="2800"/>
              <a:t>QR</a:t>
            </a:r>
            <a:r>
              <a:rPr lang="he-IL" sz="2800"/>
              <a:t> כך ש </a:t>
            </a:r>
            <a:r>
              <a:rPr lang="en-US" sz="2800"/>
              <a:t>A=QR</a:t>
            </a:r>
            <a:r>
              <a:rPr lang="he-IL" sz="2800"/>
              <a:t> </a:t>
            </a:r>
          </a:p>
          <a:p>
            <a:pPr algn="r" rtl="1">
              <a:lnSpc>
                <a:spcPct val="90000"/>
              </a:lnSpc>
              <a:buFontTx/>
              <a:buNone/>
            </a:pPr>
            <a:r>
              <a:rPr lang="en-US" sz="2800"/>
              <a:t>Q</a:t>
            </a:r>
            <a:r>
              <a:rPr lang="he-IL" sz="2800"/>
              <a:t>-מטריצה אורתוגונלית </a:t>
            </a:r>
            <a:r>
              <a:rPr lang="en-US" sz="2800"/>
              <a:t>      </a:t>
            </a:r>
          </a:p>
          <a:p>
            <a:pPr algn="r" rtl="1">
              <a:lnSpc>
                <a:spcPct val="90000"/>
              </a:lnSpc>
              <a:buFontTx/>
              <a:buNone/>
            </a:pPr>
            <a:r>
              <a:rPr lang="en-US" sz="2800"/>
              <a:t>R</a:t>
            </a:r>
            <a:r>
              <a:rPr lang="he-IL" sz="2800"/>
              <a:t>-מטריצה משולשית עליונה  </a:t>
            </a:r>
          </a:p>
          <a:p>
            <a:pPr algn="r" rtl="1">
              <a:lnSpc>
                <a:spcPct val="90000"/>
              </a:lnSpc>
              <a:buFontTx/>
              <a:buNone/>
            </a:pPr>
            <a:r>
              <a:rPr lang="he-IL" sz="2800"/>
              <a:t>    היתרון של פירוק זה בא לידי ביטוי בבעיות אופטימזציה רבות כמו כן ההכפלה במטריצה אורתוגונולית לעיתים חוסך חישובים בחישוב המטריצה ההופכית. תהליך בניה של המטריצה מתבצע על ידי נרמול של העמודות בתהליך הדומה לגראם – שמידט, הבנייה היא של מטריצת </a:t>
            </a:r>
            <a:r>
              <a:rPr lang="en-US" sz="2800"/>
              <a:t>Householder</a:t>
            </a:r>
            <a:r>
              <a:rPr lang="he-IL" sz="2800"/>
              <a:t> ,המטריצה </a:t>
            </a:r>
            <a:r>
              <a:rPr lang="en-US" sz="2800"/>
              <a:t>Q</a:t>
            </a:r>
            <a:r>
              <a:rPr lang="he-IL" sz="2800"/>
              <a:t> האורתוגונאלית הינה מכפלה של מטריצות </a:t>
            </a:r>
            <a:r>
              <a:rPr lang="en-US" sz="2800"/>
              <a:t>Householder</a:t>
            </a:r>
            <a:r>
              <a:rPr lang="he-IL" sz="2800"/>
              <a:t> שנוצרות. </a:t>
            </a:r>
            <a:endParaRPr lang="en-US" sz="2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he-IL" b="1" i="1"/>
              <a:t>אלגוריתם</a:t>
            </a:r>
            <a:endParaRPr lang="en-US" b="1" i="1"/>
          </a:p>
        </p:txBody>
      </p:sp>
      <p:sp>
        <p:nvSpPr>
          <p:cNvPr id="21507" name="Rectangle 3"/>
          <p:cNvSpPr>
            <a:spLocks noGrp="1" noChangeArrowheads="1"/>
          </p:cNvSpPr>
          <p:nvPr>
            <p:ph type="body" idx="1"/>
          </p:nvPr>
        </p:nvSpPr>
        <p:spPr>
          <a:xfrm>
            <a:off x="539750" y="1412875"/>
            <a:ext cx="8229600" cy="4533900"/>
          </a:xfrm>
        </p:spPr>
        <p:txBody>
          <a:bodyPr/>
          <a:lstStyle/>
          <a:p>
            <a:pPr algn="r" rtl="1">
              <a:lnSpc>
                <a:spcPct val="80000"/>
              </a:lnSpc>
              <a:buFontTx/>
              <a:buNone/>
            </a:pPr>
            <a:r>
              <a:rPr lang="he-IL" sz="1600" dirty="0"/>
              <a:t>עבור כל עמודה</a:t>
            </a:r>
            <a:r>
              <a:rPr lang="en-US" sz="1600" dirty="0"/>
              <a:t>k </a:t>
            </a:r>
            <a:r>
              <a:rPr lang="he-IL" sz="1600" dirty="0"/>
              <a:t> של </a:t>
            </a:r>
            <a:r>
              <a:rPr lang="en-US" sz="1600" dirty="0"/>
              <a:t>A</a:t>
            </a:r>
            <a:endParaRPr lang="he-IL" sz="1600" dirty="0"/>
          </a:p>
          <a:p>
            <a:pPr algn="r" rtl="1">
              <a:lnSpc>
                <a:spcPct val="80000"/>
              </a:lnSpc>
            </a:pPr>
            <a:r>
              <a:rPr lang="he-IL" sz="1600" dirty="0"/>
              <a:t>סמן </a:t>
            </a:r>
          </a:p>
          <a:p>
            <a:pPr algn="r" rtl="1">
              <a:lnSpc>
                <a:spcPct val="80000"/>
              </a:lnSpc>
              <a:buFontTx/>
              <a:buNone/>
            </a:pPr>
            <a:endParaRPr lang="he-IL" sz="1600" dirty="0"/>
          </a:p>
          <a:p>
            <a:pPr algn="r" rtl="1">
              <a:lnSpc>
                <a:spcPct val="80000"/>
              </a:lnSpc>
            </a:pPr>
            <a:r>
              <a:rPr lang="he-IL" sz="1600" dirty="0"/>
              <a:t>וחשב את החישוב הבא </a:t>
            </a:r>
          </a:p>
          <a:p>
            <a:pPr algn="r" rtl="1">
              <a:lnSpc>
                <a:spcPct val="80000"/>
              </a:lnSpc>
              <a:buFontTx/>
              <a:buNone/>
            </a:pPr>
            <a:endParaRPr lang="he-IL" sz="1600" dirty="0"/>
          </a:p>
          <a:p>
            <a:pPr algn="r" rtl="1">
              <a:lnSpc>
                <a:spcPct val="80000"/>
              </a:lnSpc>
              <a:buFontTx/>
              <a:buNone/>
            </a:pPr>
            <a:endParaRPr lang="he-IL" sz="1600" dirty="0"/>
          </a:p>
          <a:p>
            <a:pPr algn="r" rtl="1">
              <a:lnSpc>
                <a:spcPct val="80000"/>
              </a:lnSpc>
              <a:buFontTx/>
              <a:buNone/>
            </a:pPr>
            <a:endParaRPr lang="he-IL" sz="1600" dirty="0"/>
          </a:p>
          <a:p>
            <a:pPr algn="r" rtl="1">
              <a:lnSpc>
                <a:spcPct val="80000"/>
              </a:lnSpc>
              <a:buFontTx/>
              <a:buNone/>
            </a:pPr>
            <a:endParaRPr lang="he-IL" sz="1600" dirty="0"/>
          </a:p>
          <a:p>
            <a:pPr algn="r" rtl="1">
              <a:lnSpc>
                <a:spcPct val="80000"/>
              </a:lnSpc>
            </a:pPr>
            <a:r>
              <a:rPr lang="he-IL" sz="1600" dirty="0"/>
              <a:t>חשב את </a:t>
            </a:r>
            <a:r>
              <a:rPr lang="en-US" sz="1600" dirty="0"/>
              <a:t>v</a:t>
            </a:r>
            <a:r>
              <a:rPr lang="he-IL" sz="1600" dirty="0"/>
              <a:t> </a:t>
            </a:r>
            <a:r>
              <a:rPr lang="he-IL" sz="1600" dirty="0" err="1"/>
              <a:t>הוקטור</a:t>
            </a:r>
            <a:r>
              <a:rPr lang="he-IL" sz="1600" dirty="0"/>
              <a:t> היוצר של מטריצת </a:t>
            </a:r>
            <a:r>
              <a:rPr lang="en-US" sz="1600" dirty="0"/>
              <a:t>HH</a:t>
            </a:r>
            <a:r>
              <a:rPr lang="he-IL" sz="1600" dirty="0"/>
              <a:t> </a:t>
            </a:r>
          </a:p>
          <a:p>
            <a:pPr algn="r" rtl="1">
              <a:lnSpc>
                <a:spcPct val="80000"/>
              </a:lnSpc>
              <a:buFontTx/>
              <a:buNone/>
            </a:pPr>
            <a:endParaRPr lang="he-IL" sz="1600" dirty="0"/>
          </a:p>
          <a:p>
            <a:pPr algn="r" rtl="1">
              <a:lnSpc>
                <a:spcPct val="80000"/>
              </a:lnSpc>
              <a:buFontTx/>
              <a:buNone/>
            </a:pPr>
            <a:endParaRPr lang="en-US" sz="1600" dirty="0"/>
          </a:p>
          <a:p>
            <a:pPr algn="r" rtl="1">
              <a:lnSpc>
                <a:spcPct val="80000"/>
              </a:lnSpc>
            </a:pPr>
            <a:r>
              <a:rPr lang="he-IL" sz="1600" dirty="0"/>
              <a:t>חשב את מטריצת </a:t>
            </a:r>
            <a:r>
              <a:rPr lang="en-US" sz="1600" dirty="0" err="1"/>
              <a:t>HouseHolder</a:t>
            </a:r>
            <a:endParaRPr lang="he-IL" sz="1600" dirty="0"/>
          </a:p>
          <a:p>
            <a:pPr algn="r" rtl="1">
              <a:lnSpc>
                <a:spcPct val="80000"/>
              </a:lnSpc>
              <a:buFontTx/>
              <a:buNone/>
            </a:pPr>
            <a:endParaRPr lang="he-IL" sz="1600" dirty="0"/>
          </a:p>
          <a:p>
            <a:pPr algn="r" rtl="1">
              <a:lnSpc>
                <a:spcPct val="80000"/>
              </a:lnSpc>
              <a:buFontTx/>
              <a:buNone/>
            </a:pPr>
            <a:endParaRPr lang="he-IL" sz="1600" dirty="0"/>
          </a:p>
          <a:p>
            <a:pPr algn="r" rtl="1">
              <a:lnSpc>
                <a:spcPct val="80000"/>
              </a:lnSpc>
            </a:pPr>
            <a:endParaRPr lang="he-IL" sz="1600" dirty="0"/>
          </a:p>
          <a:p>
            <a:pPr algn="r" rtl="1">
              <a:lnSpc>
                <a:spcPct val="80000"/>
              </a:lnSpc>
            </a:pPr>
            <a:r>
              <a:rPr lang="he-IL" sz="1600" dirty="0"/>
              <a:t>הכפל את מטריצת </a:t>
            </a:r>
            <a:r>
              <a:rPr lang="en-US" sz="1600" dirty="0"/>
              <a:t>HH</a:t>
            </a:r>
            <a:r>
              <a:rPr lang="he-IL" sz="1600" dirty="0"/>
              <a:t> מימין ב </a:t>
            </a:r>
            <a:r>
              <a:rPr lang="en-US" sz="1600" dirty="0"/>
              <a:t>A</a:t>
            </a:r>
            <a:r>
              <a:rPr lang="he-IL" sz="1600" dirty="0"/>
              <a:t> וחזור על התהליך עד ש </a:t>
            </a:r>
            <a:r>
              <a:rPr lang="en-US" sz="1600" dirty="0"/>
              <a:t>A</a:t>
            </a:r>
            <a:r>
              <a:rPr lang="he-IL" sz="1600" dirty="0"/>
              <a:t> הופכת להיות מטריצה </a:t>
            </a:r>
            <a:r>
              <a:rPr lang="en-US" sz="1600" dirty="0"/>
              <a:t>R</a:t>
            </a:r>
            <a:r>
              <a:rPr lang="he-IL" sz="1600" dirty="0"/>
              <a:t> (משולשית עליונה)</a:t>
            </a:r>
          </a:p>
          <a:p>
            <a:pPr algn="r" rtl="1">
              <a:lnSpc>
                <a:spcPct val="80000"/>
              </a:lnSpc>
            </a:pPr>
            <a:endParaRPr lang="he-IL" sz="1600" dirty="0"/>
          </a:p>
          <a:p>
            <a:pPr algn="r" rtl="1">
              <a:lnSpc>
                <a:spcPct val="80000"/>
              </a:lnSpc>
            </a:pPr>
            <a:endParaRPr lang="he-IL" sz="1600" dirty="0"/>
          </a:p>
          <a:p>
            <a:pPr algn="r" rtl="1">
              <a:lnSpc>
                <a:spcPct val="80000"/>
              </a:lnSpc>
            </a:pPr>
            <a:endParaRPr lang="he-IL" sz="1600" dirty="0"/>
          </a:p>
          <a:p>
            <a:pPr algn="r" rtl="1">
              <a:lnSpc>
                <a:spcPct val="80000"/>
              </a:lnSpc>
              <a:buFontTx/>
              <a:buNone/>
            </a:pPr>
            <a:endParaRPr lang="en-US" sz="1600" dirty="0"/>
          </a:p>
        </p:txBody>
      </p:sp>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09" name="Object 5"/>
          <p:cNvGraphicFramePr>
            <a:graphicFrameLocks noChangeAspect="1"/>
          </p:cNvGraphicFramePr>
          <p:nvPr/>
        </p:nvGraphicFramePr>
        <p:xfrm>
          <a:off x="1116013" y="1557338"/>
          <a:ext cx="4032250" cy="488950"/>
        </p:xfrm>
        <a:graphic>
          <a:graphicData uri="http://schemas.openxmlformats.org/presentationml/2006/ole">
            <p:oleObj spid="_x0000_s21509" name="Equation" r:id="rId3" imgW="1650960" imgH="203040" progId="Equation.DSMT4">
              <p:embed/>
            </p:oleObj>
          </a:graphicData>
        </a:graphic>
      </p:graphicFrame>
      <p:sp>
        <p:nvSpPr>
          <p:cNvPr id="21510" name="Rectangle 6"/>
          <p:cNvSpPr>
            <a:spLocks noChangeArrowheads="1"/>
          </p:cNvSpPr>
          <p:nvPr/>
        </p:nvSpPr>
        <p:spPr bwMode="auto">
          <a:xfrm>
            <a:off x="0" y="200025"/>
            <a:ext cx="9144000" cy="0"/>
          </a:xfrm>
          <a:prstGeom prst="rect">
            <a:avLst/>
          </a:prstGeom>
          <a:noFill/>
          <a:ln w="9525">
            <a:noFill/>
            <a:miter lim="800000"/>
            <a:headEnd/>
            <a:tailEnd/>
          </a:ln>
          <a:effectLst/>
        </p:spPr>
        <p:txBody>
          <a:bodyPr wrap="none" anchor="ctr">
            <a:spAutoFit/>
          </a:bodyPr>
          <a:lstStyle/>
          <a:p>
            <a:endParaRPr lang="en-US"/>
          </a:p>
        </p:txBody>
      </p:sp>
      <p:sp>
        <p:nvSpPr>
          <p:cNvPr id="21511"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12" name="Object 8"/>
          <p:cNvGraphicFramePr>
            <a:graphicFrameLocks noChangeAspect="1"/>
          </p:cNvGraphicFramePr>
          <p:nvPr/>
        </p:nvGraphicFramePr>
        <p:xfrm>
          <a:off x="1187450" y="2205038"/>
          <a:ext cx="3097213" cy="1409700"/>
        </p:xfrm>
        <a:graphic>
          <a:graphicData uri="http://schemas.openxmlformats.org/presentationml/2006/ole">
            <p:oleObj spid="_x0000_s21512" name="Equation" r:id="rId4" imgW="1473120" imgH="787320" progId="Equation.DSMT4">
              <p:embed/>
            </p:oleObj>
          </a:graphicData>
        </a:graphic>
      </p:graphicFrame>
      <p:sp>
        <p:nvSpPr>
          <p:cNvPr id="21513" name="Rectangle 9"/>
          <p:cNvSpPr>
            <a:spLocks noChangeArrowheads="1"/>
          </p:cNvSpPr>
          <p:nvPr/>
        </p:nvSpPr>
        <p:spPr bwMode="auto">
          <a:xfrm>
            <a:off x="0" y="790575"/>
            <a:ext cx="9144000" cy="0"/>
          </a:xfrm>
          <a:prstGeom prst="rect">
            <a:avLst/>
          </a:prstGeom>
          <a:noFill/>
          <a:ln w="9525">
            <a:noFill/>
            <a:miter lim="800000"/>
            <a:headEnd/>
            <a:tailEnd/>
          </a:ln>
          <a:effectLst/>
        </p:spPr>
        <p:txBody>
          <a:bodyPr wrap="none" anchor="ctr">
            <a:spAutoFit/>
          </a:bodyPr>
          <a:lstStyle/>
          <a:p>
            <a:endParaRPr lang="en-US"/>
          </a:p>
        </p:txBody>
      </p:sp>
      <p:sp>
        <p:nvSpPr>
          <p:cNvPr id="21514" name="Rectangle 10"/>
          <p:cNvSpPr>
            <a:spLocks noChangeArrowheads="1"/>
          </p:cNvSpPr>
          <p:nvPr/>
        </p:nvSpPr>
        <p:spPr bwMode="auto">
          <a:xfrm>
            <a:off x="0" y="32337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15" name="Object 11"/>
          <p:cNvGraphicFramePr>
            <a:graphicFrameLocks noChangeAspect="1"/>
          </p:cNvGraphicFramePr>
          <p:nvPr/>
        </p:nvGraphicFramePr>
        <p:xfrm>
          <a:off x="1187450" y="3644900"/>
          <a:ext cx="3311525" cy="688975"/>
        </p:xfrm>
        <a:graphic>
          <a:graphicData uri="http://schemas.openxmlformats.org/presentationml/2006/ole">
            <p:oleObj spid="_x0000_s21515" name="Equation" r:id="rId5" imgW="1879560" imgH="393480" progId="Equation.DSMT4">
              <p:embed/>
            </p:oleObj>
          </a:graphicData>
        </a:graphic>
      </p:graphicFrame>
      <p:sp>
        <p:nvSpPr>
          <p:cNvPr id="21516" name="Rectangle 12"/>
          <p:cNvSpPr>
            <a:spLocks noChangeArrowheads="1"/>
          </p:cNvSpPr>
          <p:nvPr/>
        </p:nvSpPr>
        <p:spPr bwMode="auto">
          <a:xfrm>
            <a:off x="0" y="3624263"/>
            <a:ext cx="9144000" cy="0"/>
          </a:xfrm>
          <a:prstGeom prst="rect">
            <a:avLst/>
          </a:prstGeom>
          <a:noFill/>
          <a:ln w="9525">
            <a:noFill/>
            <a:miter lim="800000"/>
            <a:headEnd/>
            <a:tailEnd/>
          </a:ln>
          <a:effectLst/>
        </p:spPr>
        <p:txBody>
          <a:bodyPr wrap="none" anchor="ctr">
            <a:spAutoFit/>
          </a:bodyPr>
          <a:lstStyle/>
          <a:p>
            <a:endParaRPr lang="en-US"/>
          </a:p>
        </p:txBody>
      </p:sp>
      <p:sp>
        <p:nvSpPr>
          <p:cNvPr id="21517" name="Rectangle 13"/>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18" name="Object 14"/>
          <p:cNvGraphicFramePr>
            <a:graphicFrameLocks noChangeAspect="1"/>
          </p:cNvGraphicFramePr>
          <p:nvPr/>
        </p:nvGraphicFramePr>
        <p:xfrm>
          <a:off x="1258888" y="4437063"/>
          <a:ext cx="1976437" cy="498475"/>
        </p:xfrm>
        <a:graphic>
          <a:graphicData uri="http://schemas.openxmlformats.org/presentationml/2006/ole">
            <p:oleObj spid="_x0000_s21518" name="Equation" r:id="rId6" imgW="888840" imgH="228600" progId="Equation.DSMT4">
              <p:embed/>
            </p:oleObj>
          </a:graphicData>
        </a:graphic>
      </p:graphicFrame>
      <p:sp>
        <p:nvSpPr>
          <p:cNvPr id="21519" name="Rectangle 15"/>
          <p:cNvSpPr>
            <a:spLocks noChangeArrowheads="1"/>
          </p:cNvSpPr>
          <p:nvPr/>
        </p:nvSpPr>
        <p:spPr bwMode="auto">
          <a:xfrm>
            <a:off x="0" y="3548063"/>
            <a:ext cx="9144000" cy="0"/>
          </a:xfrm>
          <a:prstGeom prst="rect">
            <a:avLst/>
          </a:prstGeom>
          <a:noFill/>
          <a:ln w="9525">
            <a:noFill/>
            <a:miter lim="800000"/>
            <a:headEnd/>
            <a:tailEnd/>
          </a:ln>
          <a:effectLst/>
        </p:spPr>
        <p:txBody>
          <a:bodyPr wrap="none" anchor="ctr">
            <a:spAutoFit/>
          </a:bodyPr>
          <a:lstStyle/>
          <a:p>
            <a:endParaRPr lang="en-US"/>
          </a:p>
        </p:txBody>
      </p:sp>
      <p:sp>
        <p:nvSpPr>
          <p:cNvPr id="21520" name="Rectangle 16"/>
          <p:cNvSpPr>
            <a:spLocks noChangeArrowheads="1"/>
          </p:cNvSpPr>
          <p:nvPr/>
        </p:nvSpPr>
        <p:spPr bwMode="auto">
          <a:xfrm>
            <a:off x="0" y="32146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21" name="Object 17"/>
          <p:cNvGraphicFramePr>
            <a:graphicFrameLocks noChangeAspect="1"/>
          </p:cNvGraphicFramePr>
          <p:nvPr/>
        </p:nvGraphicFramePr>
        <p:xfrm>
          <a:off x="971550" y="5445125"/>
          <a:ext cx="2860675" cy="398463"/>
        </p:xfrm>
        <a:graphic>
          <a:graphicData uri="http://schemas.openxmlformats.org/presentationml/2006/ole">
            <p:oleObj spid="_x0000_s21521" name="Equation" r:id="rId7" imgW="1460160" imgH="203040" progId="Equation.DSMT4">
              <p:embed/>
            </p:oleObj>
          </a:graphicData>
        </a:graphic>
      </p:graphicFrame>
      <p:sp>
        <p:nvSpPr>
          <p:cNvPr id="21522" name="Rectangle 18"/>
          <p:cNvSpPr>
            <a:spLocks noChangeArrowheads="1"/>
          </p:cNvSpPr>
          <p:nvPr/>
        </p:nvSpPr>
        <p:spPr bwMode="auto">
          <a:xfrm>
            <a:off x="468313" y="4005263"/>
            <a:ext cx="9144000" cy="0"/>
          </a:xfrm>
          <a:prstGeom prst="rect">
            <a:avLst/>
          </a:prstGeom>
          <a:noFill/>
          <a:ln w="9525">
            <a:noFill/>
            <a:miter lim="800000"/>
            <a:headEnd/>
            <a:tailEnd/>
          </a:ln>
          <a:effectLst/>
        </p:spPr>
        <p:txBody>
          <a:bodyPr wrap="none" anchor="ctr">
            <a:spAutoFit/>
          </a:bodyPr>
          <a:lstStyle/>
          <a:p>
            <a:endParaRPr lang="en-US"/>
          </a:p>
        </p:txBody>
      </p:sp>
      <p:sp>
        <p:nvSpPr>
          <p:cNvPr id="21523" name="Text Box 19"/>
          <p:cNvSpPr txBox="1">
            <a:spLocks noChangeArrowheads="1"/>
          </p:cNvSpPr>
          <p:nvPr/>
        </p:nvSpPr>
        <p:spPr bwMode="auto">
          <a:xfrm>
            <a:off x="611188" y="5803900"/>
            <a:ext cx="7775575" cy="1054100"/>
          </a:xfrm>
          <a:prstGeom prst="rect">
            <a:avLst/>
          </a:prstGeom>
          <a:noFill/>
          <a:ln w="9525">
            <a:noFill/>
            <a:miter lim="800000"/>
            <a:headEnd/>
            <a:tailEnd/>
          </a:ln>
          <a:effectLst/>
        </p:spPr>
        <p:txBody>
          <a:bodyPr>
            <a:spAutoFit/>
          </a:bodyPr>
          <a:lstStyle/>
          <a:p>
            <a:pPr algn="r" rtl="1">
              <a:spcBef>
                <a:spcPct val="50000"/>
              </a:spcBef>
            </a:pPr>
            <a:r>
              <a:rPr lang="he-IL"/>
              <a:t>בעיקרון לא צריך בכל שלב לחשב מטריצת  </a:t>
            </a:r>
            <a:r>
              <a:rPr lang="en-US"/>
              <a:t>householder</a:t>
            </a:r>
            <a:r>
              <a:rPr lang="he-IL"/>
              <a:t> באורך </a:t>
            </a:r>
            <a:r>
              <a:rPr lang="en-US"/>
              <a:t>n</a:t>
            </a:r>
            <a:r>
              <a:rPr lang="he-IL"/>
              <a:t> אלא רק באורך </a:t>
            </a:r>
            <a:r>
              <a:rPr lang="en-US"/>
              <a:t>k</a:t>
            </a:r>
            <a:r>
              <a:rPr lang="he-IL"/>
              <a:t> (דוגמא בכיתה)</a:t>
            </a:r>
          </a:p>
          <a:p>
            <a:pPr algn="r" rtl="1">
              <a:spcBef>
                <a:spcPct val="50000"/>
              </a:spcBef>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7812088" y="836613"/>
            <a:ext cx="863600" cy="366712"/>
          </a:xfrm>
          <a:prstGeom prst="rect">
            <a:avLst/>
          </a:prstGeom>
          <a:noFill/>
          <a:ln w="9525">
            <a:noFill/>
            <a:miter lim="800000"/>
            <a:headEnd/>
            <a:tailEnd/>
          </a:ln>
          <a:effectLst/>
        </p:spPr>
        <p:txBody>
          <a:bodyPr>
            <a:spAutoFit/>
          </a:bodyPr>
          <a:lstStyle/>
          <a:p>
            <a:pPr algn="r" rtl="1">
              <a:spcBef>
                <a:spcPct val="50000"/>
              </a:spcBef>
            </a:pPr>
            <a:r>
              <a:rPr lang="he-IL"/>
              <a:t>דוגמא:</a:t>
            </a:r>
            <a:endParaRPr lang="en-US"/>
          </a:p>
        </p:txBody>
      </p:sp>
      <p:pic>
        <p:nvPicPr>
          <p:cNvPr id="22531" name="Picture 3" descr="q1"/>
          <p:cNvPicPr>
            <a:picLocks noChangeAspect="1" noChangeArrowheads="1"/>
          </p:cNvPicPr>
          <p:nvPr/>
        </p:nvPicPr>
        <p:blipFill>
          <a:blip r:embed="rId2" cstate="print"/>
          <a:srcRect/>
          <a:stretch>
            <a:fillRect/>
          </a:stretch>
        </p:blipFill>
        <p:spPr bwMode="auto">
          <a:xfrm>
            <a:off x="1403350" y="1268413"/>
            <a:ext cx="5832475" cy="455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q2"/>
          <p:cNvPicPr>
            <a:picLocks noChangeAspect="1" noChangeArrowheads="1"/>
          </p:cNvPicPr>
          <p:nvPr/>
        </p:nvPicPr>
        <p:blipFill>
          <a:blip r:embed="rId2" cstate="print"/>
          <a:srcRect/>
          <a:stretch>
            <a:fillRect/>
          </a:stretch>
        </p:blipFill>
        <p:spPr bwMode="auto">
          <a:xfrm>
            <a:off x="1116013" y="549275"/>
            <a:ext cx="6769100" cy="51927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q3"/>
          <p:cNvPicPr>
            <a:picLocks noChangeAspect="1" noChangeArrowheads="1"/>
          </p:cNvPicPr>
          <p:nvPr/>
        </p:nvPicPr>
        <p:blipFill>
          <a:blip r:embed="rId2" cstate="print"/>
          <a:srcRect/>
          <a:stretch>
            <a:fillRect/>
          </a:stretch>
        </p:blipFill>
        <p:spPr bwMode="auto">
          <a:xfrm>
            <a:off x="1331913" y="908050"/>
            <a:ext cx="6696075" cy="43195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he-IL"/>
              <a:t>שיטת יעקובי</a:t>
            </a:r>
            <a:endParaRPr lang="en-US"/>
          </a:p>
        </p:txBody>
      </p:sp>
      <p:sp>
        <p:nvSpPr>
          <p:cNvPr id="5123" name="Rectangle 3"/>
          <p:cNvSpPr>
            <a:spLocks noGrp="1" noChangeArrowheads="1"/>
          </p:cNvSpPr>
          <p:nvPr>
            <p:ph type="body" idx="1"/>
          </p:nvPr>
        </p:nvSpPr>
        <p:spPr/>
        <p:txBody>
          <a:bodyPr/>
          <a:lstStyle/>
          <a:p>
            <a:pPr algn="r" rtl="1">
              <a:buFontTx/>
              <a:buNone/>
            </a:pPr>
            <a:r>
              <a:rPr lang="he-IL"/>
              <a:t>   אם קיים אכן אלכסון דומיננטי ל</a:t>
            </a:r>
            <a:r>
              <a:rPr lang="en-US"/>
              <a:t>A</a:t>
            </a:r>
            <a:r>
              <a:rPr lang="he-IL"/>
              <a:t> נציג את </a:t>
            </a:r>
            <a:r>
              <a:rPr lang="en-US"/>
              <a:t>A</a:t>
            </a:r>
            <a:r>
              <a:rPr lang="he-IL"/>
              <a:t> כסכום של </a:t>
            </a:r>
            <a:r>
              <a:rPr lang="en-US"/>
              <a:t>D </a:t>
            </a:r>
            <a:r>
              <a:rPr lang="he-IL"/>
              <a:t> ו </a:t>
            </a:r>
            <a:r>
              <a:rPr lang="en-US"/>
              <a:t>L+U</a:t>
            </a:r>
          </a:p>
        </p:txBody>
      </p:sp>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25" name="Object 5"/>
          <p:cNvGraphicFramePr>
            <a:graphicFrameLocks noChangeAspect="1"/>
          </p:cNvGraphicFramePr>
          <p:nvPr/>
        </p:nvGraphicFramePr>
        <p:xfrm>
          <a:off x="1403350" y="2708275"/>
          <a:ext cx="6048375" cy="1393825"/>
        </p:xfrm>
        <a:graphic>
          <a:graphicData uri="http://schemas.openxmlformats.org/presentationml/2006/ole">
            <p:oleObj spid="_x0000_s5125" name="Equation" r:id="rId3" imgW="2933640" imgH="672840" progId="Equation.DSMT4">
              <p:embed/>
            </p:oleObj>
          </a:graphicData>
        </a:graphic>
      </p:graphicFrame>
      <p:sp>
        <p:nvSpPr>
          <p:cNvPr id="5126" name="Rectangle 6"/>
          <p:cNvSpPr>
            <a:spLocks noChangeArrowheads="1"/>
          </p:cNvSpPr>
          <p:nvPr/>
        </p:nvSpPr>
        <p:spPr bwMode="auto">
          <a:xfrm>
            <a:off x="0" y="676275"/>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he-IL"/>
              <a:t>דוגמא:</a:t>
            </a:r>
            <a:endParaRPr lang="en-US"/>
          </a:p>
        </p:txBody>
      </p:sp>
      <p:sp>
        <p:nvSpPr>
          <p:cNvPr id="6147" name="Rectangle 3"/>
          <p:cNvSpPr>
            <a:spLocks noGrp="1" noChangeArrowheads="1"/>
          </p:cNvSpPr>
          <p:nvPr>
            <p:ph type="body" idx="1"/>
          </p:nvPr>
        </p:nvSpPr>
        <p:spPr>
          <a:xfrm>
            <a:off x="685800" y="1412875"/>
            <a:ext cx="7772400" cy="4675188"/>
          </a:xfrm>
          <a:noFill/>
          <a:ln/>
        </p:spPr>
        <p:txBody>
          <a:bodyPr/>
          <a:lstStyle/>
          <a:p>
            <a:pPr>
              <a:buFontTx/>
              <a:buNone/>
            </a:pPr>
            <a:r>
              <a:rPr lang="en-US"/>
              <a:t>			 4X</a:t>
            </a:r>
            <a:r>
              <a:rPr lang="en-US" baseline="-25000"/>
              <a:t>1</a:t>
            </a:r>
            <a:r>
              <a:rPr lang="en-US"/>
              <a:t> +    2X</a:t>
            </a:r>
            <a:r>
              <a:rPr lang="en-US" baseline="-25000"/>
              <a:t>2</a:t>
            </a:r>
            <a:r>
              <a:rPr lang="en-US"/>
              <a:t>           =  2</a:t>
            </a:r>
          </a:p>
          <a:p>
            <a:endParaRPr lang="en-US"/>
          </a:p>
          <a:p>
            <a:pPr>
              <a:buFontTx/>
              <a:buNone/>
            </a:pPr>
            <a:r>
              <a:rPr lang="he-IL"/>
              <a:t>  </a:t>
            </a:r>
            <a:r>
              <a:rPr lang="en-US"/>
              <a:t>   		  2X</a:t>
            </a:r>
            <a:r>
              <a:rPr lang="en-US" baseline="-25000"/>
              <a:t>1</a:t>
            </a:r>
            <a:r>
              <a:rPr lang="en-US"/>
              <a:t> + 10X</a:t>
            </a:r>
            <a:r>
              <a:rPr lang="en-US" baseline="-25000"/>
              <a:t>2</a:t>
            </a:r>
            <a:r>
              <a:rPr lang="en-US"/>
              <a:t> + 4X</a:t>
            </a:r>
            <a:r>
              <a:rPr lang="en-US" baseline="-25000"/>
              <a:t>3</a:t>
            </a:r>
            <a:r>
              <a:rPr lang="en-US"/>
              <a:t> =  6</a:t>
            </a:r>
          </a:p>
          <a:p>
            <a:endParaRPr lang="en-US"/>
          </a:p>
          <a:p>
            <a:pPr>
              <a:buFontTx/>
              <a:buNone/>
            </a:pPr>
            <a:r>
              <a:rPr lang="en-US"/>
              <a:t>			              4X</a:t>
            </a:r>
            <a:r>
              <a:rPr lang="en-US" baseline="-25000"/>
              <a:t>2</a:t>
            </a:r>
            <a:r>
              <a:rPr lang="en-US"/>
              <a:t> + 5X</a:t>
            </a:r>
            <a:r>
              <a:rPr lang="en-US" baseline="-25000"/>
              <a:t>3</a:t>
            </a:r>
            <a:r>
              <a:rPr lang="en-US"/>
              <a:t> =  5</a:t>
            </a:r>
          </a:p>
          <a:p>
            <a:pPr>
              <a:buFontTx/>
              <a:buNone/>
            </a:pPr>
            <a:endParaRPr lang="en-US"/>
          </a:p>
          <a:p>
            <a:r>
              <a:rPr lang="en-US"/>
              <a:t>Solution:</a:t>
            </a:r>
          </a:p>
          <a:p>
            <a:pPr>
              <a:buFontTx/>
              <a:buNone/>
            </a:pPr>
            <a:r>
              <a:rPr lang="en-US"/>
              <a:t>(X</a:t>
            </a:r>
            <a:r>
              <a:rPr lang="en-US" baseline="-25000"/>
              <a:t>1</a:t>
            </a:r>
            <a:r>
              <a:rPr lang="en-US"/>
              <a:t> , X</a:t>
            </a:r>
            <a:r>
              <a:rPr lang="en-US" baseline="-25000"/>
              <a:t>2</a:t>
            </a:r>
            <a:r>
              <a:rPr lang="en-US"/>
              <a:t> , X</a:t>
            </a:r>
            <a:r>
              <a:rPr lang="en-US" baseline="-25000"/>
              <a:t>3</a:t>
            </a:r>
            <a:r>
              <a:rPr lang="en-US"/>
              <a:t> )=(0.41379,0.17241,0.86206)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he-IL"/>
              <a:t>האם המערכת תתכנס</a:t>
            </a:r>
            <a:endParaRPr lang="en-US"/>
          </a:p>
        </p:txBody>
      </p:sp>
      <p:graphicFrame>
        <p:nvGraphicFramePr>
          <p:cNvPr id="7171" name="Object 3"/>
          <p:cNvGraphicFramePr>
            <a:graphicFrameLocks noChangeAspect="1"/>
          </p:cNvGraphicFramePr>
          <p:nvPr>
            <p:ph idx="1"/>
          </p:nvPr>
        </p:nvGraphicFramePr>
        <p:xfrm>
          <a:off x="3443288" y="1574800"/>
          <a:ext cx="2343150" cy="2151063"/>
        </p:xfrm>
        <a:graphic>
          <a:graphicData uri="http://schemas.openxmlformats.org/presentationml/2006/ole">
            <p:oleObj spid="_x0000_s7171" name="Equation" r:id="rId3" imgW="774360" imgH="711000" progId="Equation.DSMT4">
              <p:embed/>
            </p:oleObj>
          </a:graphicData>
        </a:graphic>
      </p:graphicFrame>
      <p:sp>
        <p:nvSpPr>
          <p:cNvPr id="7172" name="Text Box 4"/>
          <p:cNvSpPr txBox="1">
            <a:spLocks noChangeArrowheads="1"/>
          </p:cNvSpPr>
          <p:nvPr/>
        </p:nvSpPr>
        <p:spPr bwMode="auto">
          <a:xfrm>
            <a:off x="2051050" y="3860800"/>
            <a:ext cx="5545138" cy="2647950"/>
          </a:xfrm>
          <a:prstGeom prst="rect">
            <a:avLst/>
          </a:prstGeom>
          <a:noFill/>
          <a:ln w="9525">
            <a:noFill/>
            <a:miter lim="800000"/>
            <a:headEnd/>
            <a:tailEnd/>
          </a:ln>
          <a:effectLst/>
        </p:spPr>
        <p:txBody>
          <a:bodyPr>
            <a:spAutoFit/>
          </a:bodyPr>
          <a:lstStyle/>
          <a:p>
            <a:pPr algn="r" rtl="1">
              <a:spcBef>
                <a:spcPct val="50000"/>
              </a:spcBef>
            </a:pPr>
            <a:r>
              <a:rPr lang="he-IL" sz="2400"/>
              <a:t>נבדוק אלכסון דומיננטי       </a:t>
            </a:r>
          </a:p>
          <a:p>
            <a:pPr>
              <a:spcBef>
                <a:spcPct val="50000"/>
              </a:spcBef>
            </a:pPr>
            <a:r>
              <a:rPr lang="en-US" sz="2400"/>
              <a:t>  4&gt;2+0</a:t>
            </a:r>
          </a:p>
          <a:p>
            <a:pPr>
              <a:spcBef>
                <a:spcPct val="50000"/>
              </a:spcBef>
            </a:pPr>
            <a:r>
              <a:rPr lang="en-US" sz="2400"/>
              <a:t>10&gt;2+4</a:t>
            </a:r>
          </a:p>
          <a:p>
            <a:pPr>
              <a:spcBef>
                <a:spcPct val="50000"/>
              </a:spcBef>
            </a:pPr>
            <a:r>
              <a:rPr lang="en-US" sz="2400"/>
              <a:t>  5&gt;4+0</a:t>
            </a:r>
          </a:p>
          <a:p>
            <a:pPr algn="r" rtl="1">
              <a:spcBef>
                <a:spcPct val="50000"/>
              </a:spcBef>
            </a:pPr>
            <a:r>
              <a:rPr lang="he-IL" sz="2400"/>
              <a:t>ל</a:t>
            </a:r>
            <a:r>
              <a:rPr lang="en-US" sz="2400"/>
              <a:t>A </a:t>
            </a:r>
            <a:r>
              <a:rPr lang="he-IL" sz="2400"/>
              <a:t> יש אלכסון דומיננטי ולכן היא תתכנס</a:t>
            </a:r>
            <a:endParaRPr 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5" name="Object 3"/>
          <p:cNvGraphicFramePr>
            <a:graphicFrameLocks noChangeAspect="1"/>
          </p:cNvGraphicFramePr>
          <p:nvPr>
            <p:ph idx="1"/>
          </p:nvPr>
        </p:nvGraphicFramePr>
        <p:xfrm>
          <a:off x="900113" y="2016125"/>
          <a:ext cx="6767512" cy="3814763"/>
        </p:xfrm>
        <a:graphic>
          <a:graphicData uri="http://schemas.openxmlformats.org/presentationml/2006/ole">
            <p:oleObj spid="_x0000_s8195" name="Equation" r:id="rId3" imgW="3784320" imgH="213336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349250" y="955675"/>
          <a:ext cx="8245475" cy="5191125"/>
        </p:xfrm>
        <a:graphic>
          <a:graphicData uri="http://schemas.openxmlformats.org/presentationml/2006/ole">
            <p:oleObj spid="_x0000_s9218" name="Equation" r:id="rId3" imgW="5879880" imgH="284472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he-IL"/>
              <a:t>המשוואה המתקבלת</a:t>
            </a:r>
            <a:endParaRPr lang="en-US"/>
          </a:p>
        </p:txBody>
      </p:sp>
      <p:graphicFrame>
        <p:nvGraphicFramePr>
          <p:cNvPr id="10243" name="Rectangle 3"/>
          <p:cNvGraphicFramePr>
            <a:graphicFrameLocks/>
          </p:cNvGraphicFramePr>
          <p:nvPr>
            <p:ph sz="half" idx="1"/>
          </p:nvPr>
        </p:nvGraphicFramePr>
        <p:xfrm>
          <a:off x="457200" y="2519363"/>
          <a:ext cx="4038600" cy="2687637"/>
        </p:xfrm>
        <a:graphic>
          <a:graphicData uri="http://schemas.openxmlformats.org/presentationml/2006/ole">
            <p:oleObj spid="_x0000_s10243" name="Equation" r:id="rId3" imgW="0" imgH="0" progId="Equation.DSMT4">
              <p:embed/>
            </p:oleObj>
          </a:graphicData>
        </a:graphic>
      </p:graphicFrame>
      <p:pic>
        <p:nvPicPr>
          <p:cNvPr id="10244" name="Picture 4" descr="EQN105"/>
          <p:cNvPicPr>
            <a:picLocks noChangeAspect="1" noChangeArrowheads="1"/>
          </p:cNvPicPr>
          <p:nvPr>
            <p:ph type="body" idx="4294967295"/>
          </p:nvPr>
        </p:nvPicPr>
        <p:blipFill>
          <a:blip r:embed="rId4" cstate="print"/>
          <a:srcRect/>
          <a:stretch>
            <a:fillRect/>
          </a:stretch>
        </p:blipFill>
        <p:spPr>
          <a:xfrm>
            <a:off x="1116013" y="2706688"/>
            <a:ext cx="6696075" cy="1865312"/>
          </a:xfrm>
          <a:noFill/>
          <a:ln/>
        </p:spPr>
      </p:pic>
      <p:graphicFrame>
        <p:nvGraphicFramePr>
          <p:cNvPr id="10245" name="Object 5"/>
          <p:cNvGraphicFramePr>
            <a:graphicFrameLocks noChangeAspect="1"/>
          </p:cNvGraphicFramePr>
          <p:nvPr>
            <p:ph sz="half" idx="2"/>
          </p:nvPr>
        </p:nvGraphicFramePr>
        <p:xfrm>
          <a:off x="1042988" y="1557338"/>
          <a:ext cx="6659562" cy="815975"/>
        </p:xfrm>
        <a:graphic>
          <a:graphicData uri="http://schemas.openxmlformats.org/presentationml/2006/ole">
            <p:oleObj spid="_x0000_s10245" name="Equation" r:id="rId5" imgW="1866600" imgH="22860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457200"/>
            <a:ext cx="7772400" cy="1143000"/>
          </a:xfrm>
        </p:spPr>
        <p:txBody>
          <a:bodyPr/>
          <a:lstStyle/>
          <a:p>
            <a:r>
              <a:rPr lang="he-IL" b="1" i="1"/>
              <a:t>התכנסות</a:t>
            </a:r>
            <a:endParaRPr lang="en-US"/>
          </a:p>
        </p:txBody>
      </p:sp>
      <p:graphicFrame>
        <p:nvGraphicFramePr>
          <p:cNvPr id="11267" name="Object 3"/>
          <p:cNvGraphicFramePr>
            <a:graphicFrameLocks noChangeAspect="1"/>
          </p:cNvGraphicFramePr>
          <p:nvPr>
            <p:ph sz="half" idx="1"/>
          </p:nvPr>
        </p:nvGraphicFramePr>
        <p:xfrm>
          <a:off x="2743200" y="1600200"/>
          <a:ext cx="4022725" cy="2779713"/>
        </p:xfrm>
        <a:graphic>
          <a:graphicData uri="http://schemas.openxmlformats.org/presentationml/2006/ole">
            <p:oleObj spid="_x0000_s11267" name="Worksheet" r:id="rId3" imgW="3838891" imgH="2657837" progId="Excel.Sheet.8">
              <p:embed/>
            </p:oleObj>
          </a:graphicData>
        </a:graphic>
      </p:graphicFrame>
      <p:sp>
        <p:nvSpPr>
          <p:cNvPr id="11268" name="Rectangle 4"/>
          <p:cNvSpPr>
            <a:spLocks noGrp="1" noChangeArrowheads="1"/>
          </p:cNvSpPr>
          <p:nvPr>
            <p:ph type="body" sz="half" idx="2"/>
          </p:nvPr>
        </p:nvSpPr>
        <p:spPr>
          <a:xfrm>
            <a:off x="381000" y="4572000"/>
            <a:ext cx="8534400" cy="1600200"/>
          </a:xfrm>
          <a:noFill/>
        </p:spPr>
        <p:txBody>
          <a:bodyPr/>
          <a:lstStyle/>
          <a:p>
            <a:pPr>
              <a:buFontTx/>
              <a:buNone/>
            </a:pPr>
            <a:r>
              <a:rPr lang="en-US" sz="1800" b="1"/>
              <a:t>Iteration		 1	  2	   3	   4	   5	    6	   7</a:t>
            </a:r>
            <a:r>
              <a:rPr lang="en-US" sz="2800"/>
              <a:t>	</a:t>
            </a:r>
          </a:p>
          <a:p>
            <a:pPr>
              <a:buFontTx/>
              <a:buNone/>
            </a:pPr>
            <a:r>
              <a:rPr lang="en-US" sz="1800"/>
              <a:t>	</a:t>
            </a:r>
            <a:r>
              <a:rPr lang="en-US" sz="1800" b="1"/>
              <a:t>X </a:t>
            </a:r>
            <a:r>
              <a:rPr lang="en-US" sz="1800" b="1" baseline="-25000"/>
              <a:t>1</a:t>
            </a:r>
            <a:r>
              <a:rPr lang="en-US" sz="1800"/>
              <a:t> 		0.5	0.2	0.45	0.324	0.429	0.376	0.42	</a:t>
            </a:r>
          </a:p>
          <a:p>
            <a:pPr>
              <a:buFontTx/>
              <a:buNone/>
            </a:pPr>
            <a:r>
              <a:rPr lang="en-US" sz="1800"/>
              <a:t>	</a:t>
            </a:r>
            <a:r>
              <a:rPr lang="en-US" sz="1800" b="1"/>
              <a:t>X </a:t>
            </a:r>
            <a:r>
              <a:rPr lang="en-US" sz="1800" b="1" baseline="-25000"/>
              <a:t>2</a:t>
            </a:r>
            <a:r>
              <a:rPr lang="en-US" sz="1800"/>
              <a:t>		0.6	0.1	0.352	0.142	0.248	0.16	0.204	</a:t>
            </a:r>
          </a:p>
          <a:p>
            <a:pPr>
              <a:buFontTx/>
              <a:buNone/>
            </a:pPr>
            <a:r>
              <a:rPr lang="en-US" sz="1800"/>
              <a:t>	</a:t>
            </a:r>
            <a:r>
              <a:rPr lang="en-US" sz="1800" b="1"/>
              <a:t>X </a:t>
            </a:r>
            <a:r>
              <a:rPr lang="en-US" sz="1800" b="1" baseline="-25000"/>
              <a:t>3</a:t>
            </a:r>
            <a:r>
              <a:rPr lang="en-US" sz="1800"/>
              <a:t> 		1	0.52	0.92	0.718	0.886	0.802	0.872</a:t>
            </a:r>
            <a:r>
              <a:rPr lang="en-US" sz="1800">
                <a:solidFill>
                  <a:srgbClr val="000000"/>
                </a:solidFill>
              </a:rPr>
              <a:t>	</a:t>
            </a:r>
            <a:endParaRPr lang="en-US"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he-IL"/>
              <a:t>שיטת גאוס זיידל</a:t>
            </a:r>
            <a:endParaRPr lang="en-US"/>
          </a:p>
        </p:txBody>
      </p:sp>
      <p:sp>
        <p:nvSpPr>
          <p:cNvPr id="12291" name="Rectangle 3"/>
          <p:cNvSpPr>
            <a:spLocks noGrp="1" noChangeArrowheads="1"/>
          </p:cNvSpPr>
          <p:nvPr>
            <p:ph type="body" idx="1"/>
          </p:nvPr>
        </p:nvSpPr>
        <p:spPr/>
        <p:txBody>
          <a:bodyPr/>
          <a:lstStyle/>
          <a:p>
            <a:pPr algn="r" rtl="1"/>
            <a:r>
              <a:rPr lang="he-IL"/>
              <a:t>אותה משוואה רק עם שינוי קל - משתמשים בערכים של הוקטור החדש עבור המטריצה המשולשית התחתונה </a:t>
            </a:r>
            <a:endParaRPr lang="en-US"/>
          </a:p>
        </p:txBody>
      </p:sp>
      <p:sp>
        <p:nvSpPr>
          <p:cNvPr id="12292" name="Rectangle 4"/>
          <p:cNvSpPr>
            <a:spLocks noChangeArrowheads="1"/>
          </p:cNvSpPr>
          <p:nvPr/>
        </p:nvSpPr>
        <p:spPr bwMode="auto">
          <a:xfrm>
            <a:off x="0" y="28575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2293" name="Object 5"/>
          <p:cNvGraphicFramePr>
            <a:graphicFrameLocks noChangeAspect="1"/>
          </p:cNvGraphicFramePr>
          <p:nvPr/>
        </p:nvGraphicFramePr>
        <p:xfrm>
          <a:off x="658813" y="3448050"/>
          <a:ext cx="7681912" cy="2493963"/>
        </p:xfrm>
        <a:graphic>
          <a:graphicData uri="http://schemas.openxmlformats.org/presentationml/2006/ole">
            <p:oleObj spid="_x0000_s12293" name="Equation" r:id="rId3" imgW="3911400" imgH="1269720" progId="Equation.DSMT4">
              <p:embed/>
            </p:oleObj>
          </a:graphicData>
        </a:graphic>
      </p:graphicFrame>
      <p:sp>
        <p:nvSpPr>
          <p:cNvPr id="12294" name="Rectangle 6"/>
          <p:cNvSpPr>
            <a:spLocks noChangeArrowheads="1"/>
          </p:cNvSpPr>
          <p:nvPr/>
        </p:nvSpPr>
        <p:spPr bwMode="auto">
          <a:xfrm>
            <a:off x="0" y="40005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308</Words>
  <Application>Microsoft Office PowerPoint</Application>
  <PresentationFormat>On-screen Show (4:3)</PresentationFormat>
  <Paragraphs>63</Paragraphs>
  <Slides>17</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1" baseType="lpstr">
      <vt:lpstr>Arial</vt:lpstr>
      <vt:lpstr>Default Design</vt:lpstr>
      <vt:lpstr>MathType 5.0 Equation</vt:lpstr>
      <vt:lpstr>Microsoft Excel Worksheet</vt:lpstr>
      <vt:lpstr>שיטות רקורסיביות למציאת וקטור הפתרונות</vt:lpstr>
      <vt:lpstr>שיטת יעקובי</vt:lpstr>
      <vt:lpstr>דוגמא:</vt:lpstr>
      <vt:lpstr>האם המערכת תתכנס</vt:lpstr>
      <vt:lpstr>Slide 5</vt:lpstr>
      <vt:lpstr>Slide 6</vt:lpstr>
      <vt:lpstr>המשוואה המתקבלת</vt:lpstr>
      <vt:lpstr>התכנסות</vt:lpstr>
      <vt:lpstr>שיטת גאוס זיידל</vt:lpstr>
      <vt:lpstr>דוגמא</vt:lpstr>
      <vt:lpstr>Slide 11</vt:lpstr>
      <vt:lpstr>Slide 12</vt:lpstr>
      <vt:lpstr>פירוק QR</vt:lpstr>
      <vt:lpstr>אלגוריתם</vt:lpstr>
      <vt:lpstr>Slide 15</vt:lpstr>
      <vt:lpstr>Slide 16</vt:lpstr>
      <vt:lpstr>Slide 17</vt:lpstr>
    </vt:vector>
  </TitlesOfParts>
  <Company>Bar Ilan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שיטות רקורסיביות למציאת וקטור הפתרונות</dc:title>
  <dc:creator>Udi</dc:creator>
  <cp:lastModifiedBy>owner</cp:lastModifiedBy>
  <cp:revision>6</cp:revision>
  <dcterms:created xsi:type="dcterms:W3CDTF">2007-06-11T14:48:54Z</dcterms:created>
  <dcterms:modified xsi:type="dcterms:W3CDTF">2012-08-21T09:50:56Z</dcterms:modified>
</cp:coreProperties>
</file>